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383149"/>
            <a:ext cx="7556421" cy="4108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087"/>
              </a:lnSpc>
              <a:buNone/>
            </a:pPr>
            <a:r>
              <a:rPr lang="en-US" sz="6470" b="1" spc="-12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Saga Design Pattern: Choreography in Event-Driven Microservices</a:t>
            </a:r>
            <a:endParaRPr lang="en-US" sz="6470" dirty="0"/>
          </a:p>
        </p:txBody>
      </p:sp>
      <p:sp>
        <p:nvSpPr>
          <p:cNvPr id="6" name="Shape 2"/>
          <p:cNvSpPr/>
          <p:nvPr/>
        </p:nvSpPr>
        <p:spPr>
          <a:xfrm>
            <a:off x="6280190" y="584835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919A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99490" y="5980986"/>
            <a:ext cx="12418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spc="-3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VB</a:t>
            </a:r>
            <a:endParaRPr lang="en-US" sz="768" dirty="0"/>
          </a:p>
        </p:txBody>
      </p:sp>
      <p:sp>
        <p:nvSpPr>
          <p:cNvPr id="8" name="Text 4"/>
          <p:cNvSpPr/>
          <p:nvPr/>
        </p:nvSpPr>
        <p:spPr>
          <a:xfrm>
            <a:off x="6756440" y="5831443"/>
            <a:ext cx="258484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Visal Krishnan  B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280190" y="6483429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endParaRPr lang="en-US" sz="178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76330"/>
            <a:ext cx="9963150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Handling Compensating Transactions</a:t>
            </a:r>
            <a:endParaRPr lang="en-US" sz="468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6075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85454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Rollback Actions</a:t>
            </a:r>
            <a:endParaRPr lang="en-US" sz="2344" dirty="0"/>
          </a:p>
        </p:txBody>
      </p:sp>
      <p:sp>
        <p:nvSpPr>
          <p:cNvPr id="8" name="Text 3"/>
          <p:cNvSpPr/>
          <p:nvPr/>
        </p:nvSpPr>
        <p:spPr>
          <a:xfrm>
            <a:off x="793790" y="6362700"/>
            <a:ext cx="41207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service implements compensating actions.</a:t>
            </a:r>
            <a:endParaRPr lang="en-US" sz="178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5060752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54704" y="585454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Failure Detection</a:t>
            </a:r>
            <a:endParaRPr lang="en-US" sz="2344" dirty="0"/>
          </a:p>
        </p:txBody>
      </p:sp>
      <p:sp>
        <p:nvSpPr>
          <p:cNvPr id="11" name="Text 5"/>
          <p:cNvSpPr/>
          <p:nvPr/>
        </p:nvSpPr>
        <p:spPr>
          <a:xfrm>
            <a:off x="5254704" y="6362700"/>
            <a:ext cx="412087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Mechanism to detect failures and trigger rollback.</a:t>
            </a:r>
            <a:endParaRPr lang="en-US" sz="178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5060752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5738" y="5854541"/>
            <a:ext cx="3190756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Consistency Restoration</a:t>
            </a:r>
            <a:endParaRPr lang="en-US" sz="2344" dirty="0"/>
          </a:p>
        </p:txBody>
      </p:sp>
      <p:sp>
        <p:nvSpPr>
          <p:cNvPr id="14" name="Text 7"/>
          <p:cNvSpPr/>
          <p:nvPr/>
        </p:nvSpPr>
        <p:spPr>
          <a:xfrm>
            <a:off x="9715738" y="6362700"/>
            <a:ext cx="41207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data consistency after a failure.</a:t>
            </a:r>
            <a:endParaRPr lang="en-US" sz="1786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18" y="1449586"/>
            <a:ext cx="12064365" cy="5330428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11254"/>
            <a:ext cx="7397353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Monolithic vs Microservices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372248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Monolithic</a:t>
            </a:r>
            <a:endParaRPr lang="en-US" sz="2344" dirty="0"/>
          </a:p>
        </p:txBody>
      </p:sp>
      <p:sp>
        <p:nvSpPr>
          <p:cNvPr id="6" name="Text 3"/>
          <p:cNvSpPr/>
          <p:nvPr/>
        </p:nvSpPr>
        <p:spPr>
          <a:xfrm>
            <a:off x="793790" y="4321373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approach with a single, large application.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793790" y="4888349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scale and maintain.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7599521" y="372248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Microservices</a:t>
            </a:r>
            <a:endParaRPr lang="en-US" sz="2344" dirty="0"/>
          </a:p>
        </p:txBody>
      </p:sp>
      <p:sp>
        <p:nvSpPr>
          <p:cNvPr id="9" name="Text 6"/>
          <p:cNvSpPr/>
          <p:nvPr/>
        </p:nvSpPr>
        <p:spPr>
          <a:xfrm>
            <a:off x="7599521" y="4321373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Decentralized architecture with smaller, independent services.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7599521" y="5251252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scalability, flexibility, and resilience.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937141"/>
            <a:ext cx="4942880" cy="63551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7090" y="775930"/>
            <a:ext cx="7622619" cy="1426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16"/>
              </a:lnSpc>
              <a:buNone/>
            </a:pPr>
            <a:r>
              <a:rPr lang="en-US" sz="4493" b="1" spc="-90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Saga Design Pattern</a:t>
            </a:r>
            <a:endParaRPr lang="en-US" sz="4493" dirty="0"/>
          </a:p>
        </p:txBody>
      </p:sp>
      <p:sp>
        <p:nvSpPr>
          <p:cNvPr id="6" name="Shape 2"/>
          <p:cNvSpPr/>
          <p:nvPr/>
        </p:nvSpPr>
        <p:spPr>
          <a:xfrm>
            <a:off x="6247090" y="2528292"/>
            <a:ext cx="3702725" cy="163234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71999" y="2753201"/>
            <a:ext cx="3151227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8"/>
              </a:lnSpc>
              <a:buNone/>
            </a:pPr>
            <a:r>
              <a:rPr lang="en-US" sz="2246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Distributed Transactions</a:t>
            </a:r>
            <a:endParaRPr lang="en-US" sz="2246" dirty="0"/>
          </a:p>
        </p:txBody>
      </p:sp>
      <p:sp>
        <p:nvSpPr>
          <p:cNvPr id="8" name="Text 4"/>
          <p:cNvSpPr/>
          <p:nvPr/>
        </p:nvSpPr>
        <p:spPr>
          <a:xfrm>
            <a:off x="6471999" y="3240167"/>
            <a:ext cx="3252907" cy="695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9"/>
              </a:lnSpc>
              <a:buNone/>
            </a:pPr>
            <a:r>
              <a:rPr lang="en-US" sz="1712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consistency across multiple services.</a:t>
            </a:r>
            <a:endParaRPr lang="en-US" sz="1712" dirty="0"/>
          </a:p>
        </p:txBody>
      </p:sp>
      <p:sp>
        <p:nvSpPr>
          <p:cNvPr id="9" name="Shape 5"/>
          <p:cNvSpPr/>
          <p:nvPr/>
        </p:nvSpPr>
        <p:spPr>
          <a:xfrm>
            <a:off x="10167104" y="2528292"/>
            <a:ext cx="3702725" cy="163234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92013" y="2753201"/>
            <a:ext cx="2852857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8"/>
              </a:lnSpc>
              <a:buNone/>
            </a:pPr>
            <a:r>
              <a:rPr lang="en-US" sz="2246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Saga Pattern</a:t>
            </a:r>
            <a:endParaRPr lang="en-US" sz="2246" dirty="0"/>
          </a:p>
        </p:txBody>
      </p:sp>
      <p:sp>
        <p:nvSpPr>
          <p:cNvPr id="11" name="Text 7"/>
          <p:cNvSpPr/>
          <p:nvPr/>
        </p:nvSpPr>
        <p:spPr>
          <a:xfrm>
            <a:off x="10392013" y="3240167"/>
            <a:ext cx="3252907" cy="695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9"/>
              </a:lnSpc>
              <a:buNone/>
            </a:pPr>
            <a:r>
              <a:rPr lang="en-US" sz="1712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of local transactions to achieve global consistency.</a:t>
            </a:r>
            <a:endParaRPr lang="en-US" sz="1712" dirty="0"/>
          </a:p>
        </p:txBody>
      </p:sp>
      <p:sp>
        <p:nvSpPr>
          <p:cNvPr id="12" name="Shape 8"/>
          <p:cNvSpPr/>
          <p:nvPr/>
        </p:nvSpPr>
        <p:spPr>
          <a:xfrm>
            <a:off x="6247090" y="4377928"/>
            <a:ext cx="7622619" cy="3075623"/>
          </a:xfrm>
          <a:prstGeom prst="roundRect">
            <a:avLst>
              <a:gd name="adj" fmla="val 29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71999" y="4602837"/>
            <a:ext cx="2852857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8"/>
              </a:lnSpc>
              <a:buNone/>
            </a:pPr>
            <a:r>
              <a:rPr lang="en-US" sz="2246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Choreography Method</a:t>
            </a:r>
            <a:endParaRPr lang="en-US" sz="2246" dirty="0"/>
          </a:p>
        </p:txBody>
      </p:sp>
      <p:sp>
        <p:nvSpPr>
          <p:cNvPr id="14" name="Text 10"/>
          <p:cNvSpPr/>
          <p:nvPr/>
        </p:nvSpPr>
        <p:spPr>
          <a:xfrm>
            <a:off x="6471999" y="5089803"/>
            <a:ext cx="717280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r>
              <a:rPr lang="en-US" sz="1712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communicate via events, without a central orchestrator.</a:t>
            </a:r>
            <a:endParaRPr lang="en-US" sz="1712" dirty="0"/>
          </a:p>
        </p:txBody>
      </p:sp>
      <p:sp>
        <p:nvSpPr>
          <p:cNvPr id="15" name="Text 11"/>
          <p:cNvSpPr/>
          <p:nvPr/>
        </p:nvSpPr>
        <p:spPr>
          <a:xfrm>
            <a:off x="6471999" y="5567958"/>
            <a:ext cx="2852857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8"/>
              </a:lnSpc>
              <a:buNone/>
            </a:pPr>
            <a:r>
              <a:rPr lang="en-US" sz="2246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Orchestration Method</a:t>
            </a:r>
            <a:endParaRPr lang="en-US" sz="2246" dirty="0"/>
          </a:p>
        </p:txBody>
      </p:sp>
      <p:sp>
        <p:nvSpPr>
          <p:cNvPr id="16" name="Text 12"/>
          <p:cNvSpPr/>
          <p:nvPr/>
        </p:nvSpPr>
        <p:spPr>
          <a:xfrm>
            <a:off x="6471999" y="6054923"/>
            <a:ext cx="7172801" cy="695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9"/>
              </a:lnSpc>
              <a:buNone/>
            </a:pPr>
            <a:r>
              <a:rPr lang="en-US" sz="1712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central coordinator (orchestrator) to help preserve data integrity in distributed transactions that span multiple services</a:t>
            </a:r>
            <a:endParaRPr lang="en-US" sz="1712" dirty="0"/>
          </a:p>
        </p:txBody>
      </p:sp>
      <p:sp>
        <p:nvSpPr>
          <p:cNvPr id="17" name="Text 13"/>
          <p:cNvSpPr/>
          <p:nvPr/>
        </p:nvSpPr>
        <p:spPr>
          <a:xfrm>
            <a:off x="6471999" y="6880860"/>
            <a:ext cx="717280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844" y="939998"/>
            <a:ext cx="4938593" cy="63497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61"/>
              </a:lnSpc>
              <a:buNone/>
            </a:pPr>
            <a:r>
              <a:rPr lang="en-US" sz="4529" b="1" spc="-91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Event-Driven Microservices Architecture</a:t>
            </a:r>
            <a:endParaRPr lang="en-US" sz="452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90988" y="2587943"/>
            <a:ext cx="2875836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1"/>
              </a:lnSpc>
              <a:buNone/>
            </a:pPr>
            <a:r>
              <a:rPr lang="en-US" sz="2265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Event Production</a:t>
            </a:r>
            <a:endParaRPr lang="en-US" sz="2265" dirty="0"/>
          </a:p>
        </p:txBody>
      </p:sp>
      <p:sp>
        <p:nvSpPr>
          <p:cNvPr id="8" name="Text 3"/>
          <p:cNvSpPr/>
          <p:nvPr/>
        </p:nvSpPr>
        <p:spPr>
          <a:xfrm>
            <a:off x="2190988" y="3078718"/>
            <a:ext cx="6186130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1725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publish events to a message bus.</a:t>
            </a:r>
            <a:endParaRPr lang="en-US" sz="172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90988" y="4340781"/>
            <a:ext cx="2875836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1"/>
              </a:lnSpc>
              <a:buNone/>
            </a:pPr>
            <a:r>
              <a:rPr lang="en-US" sz="2265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Event Consumption</a:t>
            </a:r>
            <a:endParaRPr lang="en-US" sz="2265" dirty="0"/>
          </a:p>
        </p:txBody>
      </p:sp>
      <p:sp>
        <p:nvSpPr>
          <p:cNvPr id="11" name="Text 5"/>
          <p:cNvSpPr/>
          <p:nvPr/>
        </p:nvSpPr>
        <p:spPr>
          <a:xfrm>
            <a:off x="2190988" y="4831556"/>
            <a:ext cx="6186130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1725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services subscribe to relevant events.</a:t>
            </a:r>
            <a:endParaRPr lang="en-US" sz="1725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90988" y="6093619"/>
            <a:ext cx="3965138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1"/>
              </a:lnSpc>
              <a:buNone/>
            </a:pPr>
            <a:r>
              <a:rPr lang="en-US" sz="2265" b="1" spc="-4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Asynchronous Communication</a:t>
            </a:r>
            <a:endParaRPr lang="en-US" sz="2265" dirty="0"/>
          </a:p>
        </p:txBody>
      </p:sp>
      <p:sp>
        <p:nvSpPr>
          <p:cNvPr id="14" name="Text 7"/>
          <p:cNvSpPr/>
          <p:nvPr/>
        </p:nvSpPr>
        <p:spPr>
          <a:xfrm>
            <a:off x="2190988" y="6584394"/>
            <a:ext cx="6186130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1725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Loose coupling between services, enhancing scalability.</a:t>
            </a:r>
            <a:endParaRPr lang="en-US" sz="1725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411843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Choreography Method in Saga Pattern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6280190" y="3495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2474" y="3572113"/>
            <a:ext cx="145733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13" dirty="0"/>
          </a:p>
        </p:txBody>
      </p:sp>
      <p:sp>
        <p:nvSpPr>
          <p:cNvPr id="8" name="Text 4"/>
          <p:cNvSpPr/>
          <p:nvPr/>
        </p:nvSpPr>
        <p:spPr>
          <a:xfrm>
            <a:off x="7017306" y="3495675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Decentralized Control</a:t>
            </a:r>
            <a:endParaRPr lang="en-US" sz="2344" dirty="0"/>
          </a:p>
        </p:txBody>
      </p:sp>
      <p:sp>
        <p:nvSpPr>
          <p:cNvPr id="9" name="Text 5"/>
          <p:cNvSpPr/>
          <p:nvPr/>
        </p:nvSpPr>
        <p:spPr>
          <a:xfrm>
            <a:off x="7017306" y="400383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central orchestrator, services communicate directly.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3495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9267" y="3572113"/>
            <a:ext cx="195382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13" dirty="0"/>
          </a:p>
        </p:txBody>
      </p:sp>
      <p:sp>
        <p:nvSpPr>
          <p:cNvPr id="12" name="Text 8"/>
          <p:cNvSpPr/>
          <p:nvPr/>
        </p:nvSpPr>
        <p:spPr>
          <a:xfrm>
            <a:off x="10908983" y="3495675"/>
            <a:ext cx="2927747" cy="744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Event-Driven Communication</a:t>
            </a:r>
            <a:endParaRPr lang="en-US" sz="2344" dirty="0"/>
          </a:p>
        </p:txBody>
      </p:sp>
      <p:sp>
        <p:nvSpPr>
          <p:cNvPr id="13" name="Text 9"/>
          <p:cNvSpPr/>
          <p:nvPr/>
        </p:nvSpPr>
        <p:spPr>
          <a:xfrm>
            <a:off x="10908983" y="437590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react to events, ensuring asynchronous flow.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7828" y="6023015"/>
            <a:ext cx="195024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13" dirty="0"/>
          </a:p>
        </p:txBody>
      </p:sp>
      <p:sp>
        <p:nvSpPr>
          <p:cNvPr id="16" name="Text 12"/>
          <p:cNvSpPr/>
          <p:nvPr/>
        </p:nvSpPr>
        <p:spPr>
          <a:xfrm>
            <a:off x="7017306" y="5946577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Loose Coupling</a:t>
            </a:r>
            <a:endParaRPr lang="en-US" sz="2344" dirty="0"/>
          </a:p>
        </p:txBody>
      </p:sp>
      <p:sp>
        <p:nvSpPr>
          <p:cNvPr id="17" name="Text 13"/>
          <p:cNvSpPr/>
          <p:nvPr/>
        </p:nvSpPr>
        <p:spPr>
          <a:xfrm>
            <a:off x="7017306" y="6454735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are independent, allowing for flexible scaling.</a:t>
            </a:r>
            <a:endParaRPr lang="en-US" sz="178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81670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endParaRPr lang="en-US" sz="178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77" y="1599724"/>
            <a:ext cx="10509647" cy="5852160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77" y="1156454"/>
            <a:ext cx="10509647" cy="5916692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1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930" y="3381256"/>
            <a:ext cx="10287238" cy="727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28"/>
              </a:lnSpc>
              <a:buNone/>
            </a:pPr>
            <a:r>
              <a:rPr lang="en-US" sz="4582" b="1" spc="-92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Advantages of Choreography-based Saga</a:t>
            </a:r>
            <a:endParaRPr lang="en-US" sz="4582" dirty="0"/>
          </a:p>
        </p:txBody>
      </p:sp>
      <p:sp>
        <p:nvSpPr>
          <p:cNvPr id="6" name="Shape 2"/>
          <p:cNvSpPr/>
          <p:nvPr/>
        </p:nvSpPr>
        <p:spPr>
          <a:xfrm>
            <a:off x="775930" y="4441269"/>
            <a:ext cx="13078539" cy="1922978"/>
          </a:xfrm>
          <a:prstGeom prst="roundRect">
            <a:avLst>
              <a:gd name="adj" fmla="val 48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83550" y="4448889"/>
            <a:ext cx="13063299" cy="635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05245" y="4589502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Flexibility</a:t>
            </a:r>
            <a:endParaRPr lang="en-US" sz="1746" dirty="0"/>
          </a:p>
        </p:txBody>
      </p:sp>
      <p:sp>
        <p:nvSpPr>
          <p:cNvPr id="9" name="Text 5"/>
          <p:cNvSpPr/>
          <p:nvPr/>
        </p:nvSpPr>
        <p:spPr>
          <a:xfrm>
            <a:off x="7540704" y="4589502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add new services or modify existing ones.</a:t>
            </a:r>
            <a:endParaRPr lang="en-US" sz="1746" dirty="0"/>
          </a:p>
        </p:txBody>
      </p:sp>
      <p:sp>
        <p:nvSpPr>
          <p:cNvPr id="10" name="Shape 6"/>
          <p:cNvSpPr/>
          <p:nvPr/>
        </p:nvSpPr>
        <p:spPr>
          <a:xfrm>
            <a:off x="783550" y="5084802"/>
            <a:ext cx="13063299" cy="635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05245" y="5225415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746" dirty="0"/>
          </a:p>
        </p:txBody>
      </p:sp>
      <p:sp>
        <p:nvSpPr>
          <p:cNvPr id="12" name="Text 8"/>
          <p:cNvSpPr/>
          <p:nvPr/>
        </p:nvSpPr>
        <p:spPr>
          <a:xfrm>
            <a:off x="7540704" y="5225415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service can be scaled independently.</a:t>
            </a:r>
            <a:endParaRPr lang="en-US" sz="1746" dirty="0"/>
          </a:p>
        </p:txBody>
      </p:sp>
      <p:sp>
        <p:nvSpPr>
          <p:cNvPr id="13" name="Shape 9"/>
          <p:cNvSpPr/>
          <p:nvPr/>
        </p:nvSpPr>
        <p:spPr>
          <a:xfrm>
            <a:off x="783550" y="5720715"/>
            <a:ext cx="13063299" cy="635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05245" y="5861328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Resilience</a:t>
            </a:r>
            <a:endParaRPr lang="en-US" sz="1746" dirty="0"/>
          </a:p>
        </p:txBody>
      </p:sp>
      <p:sp>
        <p:nvSpPr>
          <p:cNvPr id="15" name="Text 11"/>
          <p:cNvSpPr/>
          <p:nvPr/>
        </p:nvSpPr>
        <p:spPr>
          <a:xfrm>
            <a:off x="7540704" y="5861328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of one service does not necessarily affect others.</a:t>
            </a:r>
            <a:endParaRPr lang="en-US" sz="1746" dirty="0"/>
          </a:p>
        </p:txBody>
      </p:sp>
      <p:sp>
        <p:nvSpPr>
          <p:cNvPr id="16" name="Shape 12"/>
          <p:cNvSpPr/>
          <p:nvPr/>
        </p:nvSpPr>
        <p:spPr>
          <a:xfrm>
            <a:off x="775930" y="6613565"/>
            <a:ext cx="13078539" cy="1005840"/>
          </a:xfrm>
          <a:prstGeom prst="roundRect">
            <a:avLst>
              <a:gd name="adj" fmla="val 925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783550" y="6621185"/>
            <a:ext cx="13063299" cy="9906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005245" y="6761798"/>
            <a:ext cx="608445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Disadvantages :</a:t>
            </a:r>
            <a:endParaRPr lang="en-US" sz="1746" dirty="0"/>
          </a:p>
        </p:txBody>
      </p:sp>
      <p:sp>
        <p:nvSpPr>
          <p:cNvPr id="19" name="Text 15"/>
          <p:cNvSpPr/>
          <p:nvPr/>
        </p:nvSpPr>
        <p:spPr>
          <a:xfrm>
            <a:off x="7540704" y="6761798"/>
            <a:ext cx="6084451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3"/>
              </a:lnSpc>
              <a:buNone/>
            </a:pPr>
            <a:r>
              <a:rPr lang="en-US" sz="1746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complex observability and track what's happening</a:t>
            </a:r>
            <a:endParaRPr lang="en-US" sz="1746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05101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Implementing Choreography-based Saga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6605111" y="2633782"/>
            <a:ext cx="30480" cy="479059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7" name="Shape 3"/>
          <p:cNvSpPr/>
          <p:nvPr/>
        </p:nvSpPr>
        <p:spPr>
          <a:xfrm>
            <a:off x="6845022" y="31288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8" name="Shape 4"/>
          <p:cNvSpPr/>
          <p:nvPr/>
        </p:nvSpPr>
        <p:spPr>
          <a:xfrm>
            <a:off x="6365200" y="2888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47485" y="2965371"/>
            <a:ext cx="145733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13" dirty="0"/>
          </a:p>
        </p:txBody>
      </p:sp>
      <p:sp>
        <p:nvSpPr>
          <p:cNvPr id="10" name="Text 6"/>
          <p:cNvSpPr/>
          <p:nvPr/>
        </p:nvSpPr>
        <p:spPr>
          <a:xfrm>
            <a:off x="7867888" y="2860596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Event Handling</a:t>
            </a:r>
            <a:endParaRPr lang="en-US" sz="2344" dirty="0"/>
          </a:p>
        </p:txBody>
      </p:sp>
      <p:sp>
        <p:nvSpPr>
          <p:cNvPr id="11" name="Text 7"/>
          <p:cNvSpPr/>
          <p:nvPr/>
        </p:nvSpPr>
        <p:spPr>
          <a:xfrm>
            <a:off x="7867888" y="3368754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listen for and handle relevant events.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45022" y="4680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3" name="Shape 9"/>
          <p:cNvSpPr/>
          <p:nvPr/>
        </p:nvSpPr>
        <p:spPr>
          <a:xfrm>
            <a:off x="6365200" y="4440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2601" y="4516874"/>
            <a:ext cx="195382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13" dirty="0"/>
          </a:p>
        </p:txBody>
      </p:sp>
      <p:sp>
        <p:nvSpPr>
          <p:cNvPr id="15" name="Text 11"/>
          <p:cNvSpPr/>
          <p:nvPr/>
        </p:nvSpPr>
        <p:spPr>
          <a:xfrm>
            <a:off x="7867888" y="4412099"/>
            <a:ext cx="3364468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Transaction Management</a:t>
            </a:r>
            <a:endParaRPr lang="en-US" sz="2344" dirty="0"/>
          </a:p>
        </p:txBody>
      </p:sp>
      <p:sp>
        <p:nvSpPr>
          <p:cNvPr id="16" name="Text 12"/>
          <p:cNvSpPr/>
          <p:nvPr/>
        </p:nvSpPr>
        <p:spPr>
          <a:xfrm>
            <a:off x="7867888" y="4920258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service manages its own local transactions.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45022" y="623185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5200" y="59919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22839" y="6068378"/>
            <a:ext cx="195024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13" dirty="0"/>
          </a:p>
        </p:txBody>
      </p:sp>
      <p:sp>
        <p:nvSpPr>
          <p:cNvPr id="20" name="Text 16"/>
          <p:cNvSpPr/>
          <p:nvPr/>
        </p:nvSpPr>
        <p:spPr>
          <a:xfrm>
            <a:off x="7867888" y="5963602"/>
            <a:ext cx="3685223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Compensating Transactions</a:t>
            </a:r>
            <a:endParaRPr lang="en-US" sz="2344" dirty="0"/>
          </a:p>
        </p:txBody>
      </p:sp>
      <p:sp>
        <p:nvSpPr>
          <p:cNvPr id="21" name="Text 17"/>
          <p:cNvSpPr/>
          <p:nvPr/>
        </p:nvSpPr>
        <p:spPr>
          <a:xfrm>
            <a:off x="7867888" y="6471761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Rollback mechanism to ensure consistency in case of failures.</a:t>
            </a:r>
            <a:endParaRPr lang="en-US" sz="1786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2024-08-18T20:26:24Z</dcterms:created>
  <dcterms:modified xsi:type="dcterms:W3CDTF">2024-08-18T20:26:24Z</dcterms:modified>
</cp:coreProperties>
</file>